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nton" charset="1" panose="00000500000000000000"/>
      <p:regular r:id="rId24"/>
    </p:embeddedFont>
    <p:embeddedFont>
      <p:font typeface="Open Sans Bold" charset="1" panose="00000000000000000000"/>
      <p:regular r:id="rId25"/>
    </p:embeddedFont>
    <p:embeddedFont>
      <p:font typeface="Open Sans" charset="1" panose="00000000000000000000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3.jpe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3.jpe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.png" Type="http://schemas.openxmlformats.org/officeDocument/2006/relationships/image"/><Relationship Id="rId8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182573" cy="10287000"/>
            <a:chOff x="0" y="0"/>
            <a:chExt cx="11015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15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01583">
                  <a:moveTo>
                    <a:pt x="0" y="0"/>
                  </a:moveTo>
                  <a:lnTo>
                    <a:pt x="1101583" y="0"/>
                  </a:lnTo>
                  <a:lnTo>
                    <a:pt x="110158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158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90247" y="1860559"/>
            <a:ext cx="9145640" cy="6984983"/>
          </a:xfrm>
          <a:custGeom>
            <a:avLst/>
            <a:gdLst/>
            <a:ahLst/>
            <a:cxnLst/>
            <a:rect r="r" b="b" t="t" l="l"/>
            <a:pathLst>
              <a:path h="6984983" w="9145640">
                <a:moveTo>
                  <a:pt x="0" y="0"/>
                </a:moveTo>
                <a:lnTo>
                  <a:pt x="9145640" y="0"/>
                </a:lnTo>
                <a:lnTo>
                  <a:pt x="9145640" y="6984982"/>
                </a:lnTo>
                <a:lnTo>
                  <a:pt x="0" y="69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078028"/>
            <a:ext cx="8528306" cy="4624806"/>
            <a:chOff x="0" y="0"/>
            <a:chExt cx="11371075" cy="616640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363" t="0" r="1363" b="0"/>
            <a:stretch>
              <a:fillRect/>
            </a:stretch>
          </p:blipFill>
          <p:spPr>
            <a:xfrm flipH="false" flipV="false">
              <a:off x="0" y="0"/>
              <a:ext cx="11371075" cy="6166408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2873855" y="3250382"/>
            <a:ext cx="2617437" cy="2656070"/>
          </a:xfrm>
          <a:custGeom>
            <a:avLst/>
            <a:gdLst/>
            <a:ahLst/>
            <a:cxnLst/>
            <a:rect r="r" b="b" t="t" l="l"/>
            <a:pathLst>
              <a:path h="2656070" w="2617437">
                <a:moveTo>
                  <a:pt x="0" y="0"/>
                </a:moveTo>
                <a:lnTo>
                  <a:pt x="2617437" y="0"/>
                </a:lnTo>
                <a:lnTo>
                  <a:pt x="2617437" y="2656070"/>
                </a:lnTo>
                <a:lnTo>
                  <a:pt x="0" y="2656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03136" y="3923517"/>
            <a:ext cx="758874" cy="1028031"/>
          </a:xfrm>
          <a:custGeom>
            <a:avLst/>
            <a:gdLst/>
            <a:ahLst/>
            <a:cxnLst/>
            <a:rect r="r" b="b" t="t" l="l"/>
            <a:pathLst>
              <a:path h="1028031" w="758874">
                <a:moveTo>
                  <a:pt x="0" y="0"/>
                </a:moveTo>
                <a:lnTo>
                  <a:pt x="758874" y="0"/>
                </a:lnTo>
                <a:lnTo>
                  <a:pt x="758874" y="1028031"/>
                </a:lnTo>
                <a:lnTo>
                  <a:pt x="0" y="1028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92764" y="20955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841368" y="228600"/>
            <a:ext cx="6637984" cy="990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0"/>
              </a:lnSpc>
            </a:pPr>
            <a:r>
              <a:rPr lang="en-US" sz="13109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BUILDING AND SECURING A SMALL NETWORK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3849234" y="7182124"/>
            <a:ext cx="2110658" cy="0"/>
          </a:xfrm>
          <a:prstGeom prst="line">
            <a:avLst/>
          </a:prstGeom>
          <a:ln cap="flat" w="38100">
            <a:gradFill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64153" y="9107029"/>
            <a:ext cx="631051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Supervisor: Eng. Khaled Abd Rabo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56546" y="2695051"/>
            <a:ext cx="5868975" cy="6641257"/>
            <a:chOff x="0" y="0"/>
            <a:chExt cx="687201" cy="777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50585" t="0" r="-505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2392" y="3738001"/>
            <a:ext cx="10429812" cy="512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Creating VLAN on the switches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access ports on the switches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SVIs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trunk ports on the switches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router-on-a-stick inter-VLAN routing on the router</a:t>
            </a:r>
          </a:p>
          <a:p>
            <a:pPr algn="l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Enabling the Physical Interface</a:t>
            </a:r>
          </a:p>
          <a:p>
            <a:pPr algn="l">
              <a:lnSpc>
                <a:spcPts val="4567"/>
              </a:lnSpc>
            </a:pPr>
          </a:p>
          <a:p>
            <a:pPr algn="ctr">
              <a:lnSpc>
                <a:spcPts val="456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65341" y="1728536"/>
            <a:ext cx="7927062" cy="192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- 2 (Implementing VLANs)</a:t>
            </a:r>
          </a:p>
          <a:p>
            <a:pPr algn="ctr">
              <a:lnSpc>
                <a:spcPts val="4945"/>
              </a:lnSpc>
            </a:pPr>
          </a:p>
          <a:p>
            <a:pPr algn="ctr">
              <a:lnSpc>
                <a:spcPts val="49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656546" y="2695051"/>
            <a:ext cx="5868975" cy="6641257"/>
            <a:chOff x="0" y="0"/>
            <a:chExt cx="687201" cy="777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44298" t="0" r="-44298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731533" y="3398442"/>
            <a:ext cx="6268284" cy="56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0948" indent="-355474" lvl="1">
              <a:lnSpc>
                <a:spcPts val="4610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Implementing Port Security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2556" y="3967427"/>
            <a:ext cx="637506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Shutting Down Unused Ports.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1206" y="5674703"/>
            <a:ext cx="987900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Mitigating MAC Address Table Overflow Attacks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7254" y="6776471"/>
            <a:ext cx="4428292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Enabling Port Security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5613" y="1505061"/>
            <a:ext cx="728769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- 3 (Security Measures)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656546" y="2695051"/>
            <a:ext cx="5868975" cy="6641257"/>
            <a:chOff x="0" y="0"/>
            <a:chExt cx="687201" cy="777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44298" t="0" r="-44298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332263" y="1601080"/>
            <a:ext cx="11170754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Mitigating MAC Address Table Overflow Attacks (continue)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14477"/>
            <a:ext cx="1047431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the max. number of secure MAC address to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86028"/>
            <a:ext cx="10823423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the learning process for the MAC address to sticky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810029"/>
            <a:ext cx="998303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the Port Security Violation Mode to restrict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60459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672156" y="9875355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6741" y="4234787"/>
            <a:ext cx="3988936" cy="3988936"/>
            <a:chOff x="0" y="0"/>
            <a:chExt cx="1354667" cy="1354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78593" y="156942"/>
            <a:ext cx="7468289" cy="197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SECURITY MEASURES</a:t>
            </a:r>
          </a:p>
          <a:p>
            <a:pPr algn="l">
              <a:lnSpc>
                <a:spcPts val="773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058514" y="1906225"/>
            <a:ext cx="10887373" cy="671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1.Access control:</a:t>
            </a: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Inbound and Outbound Rules: Define rules to control traffic based on IP addresses, ports, and protocols.</a:t>
            </a: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Access Control Lists (ACLs): Restrict access to sensitive segments.</a:t>
            </a:r>
          </a:p>
          <a:p>
            <a:pPr algn="l">
              <a:lnSpc>
                <a:spcPts val="3081"/>
              </a:lnSpc>
            </a:pPr>
          </a:p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2.Network Segmentation:</a:t>
            </a:r>
          </a:p>
          <a:p>
            <a:pPr algn="l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VLANs: Use VLANs to separate different network segments.</a:t>
            </a:r>
          </a:p>
          <a:p>
            <a:pPr algn="l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Inter-VLAN Routing: Control traffic between VLANs using  router-on-a-stick method.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6741" y="1569045"/>
            <a:ext cx="6654678" cy="6654678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65" t="0" r="-24665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4453922" y="5297121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21418" y="675967"/>
            <a:ext cx="11332702" cy="672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4901"/>
              </a:lnSpc>
            </a:pPr>
          </a:p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3.Implemented features that considers security</a:t>
            </a:r>
          </a:p>
          <a:p>
            <a:pPr algn="l">
              <a:lnSpc>
                <a:spcPts val="49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enable secret instead of enable password for more secure password by using md5 hashing algorithm.</a:t>
            </a:r>
          </a:p>
          <a:p>
            <a:pPr algn="just">
              <a:lnSpc>
                <a:spcPts val="42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Changing the default native &amp; management VLANs from VLAN 1 to be VLAN 99 (Management) and VLAN 100 (Native).</a:t>
            </a: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SSH version 2 instead of the legacy version 1.</a:t>
            </a:r>
          </a:p>
          <a:p>
            <a:pPr algn="just">
              <a:lnSpc>
                <a:spcPts val="4201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66741" y="4234787"/>
            <a:ext cx="3988936" cy="3988936"/>
            <a:chOff x="0" y="0"/>
            <a:chExt cx="1354667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741" y="1569045"/>
            <a:ext cx="6654678" cy="6654678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665" t="0" r="-2466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453922" y="5297121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7057" y="1338226"/>
            <a:ext cx="11332702" cy="647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3.Implemented features that considers security</a:t>
            </a:r>
          </a:p>
          <a:p>
            <a:pPr algn="just">
              <a:lnSpc>
                <a:spcPts val="4201"/>
              </a:lnSpc>
            </a:pPr>
          </a:p>
          <a:p>
            <a:pPr algn="just">
              <a:lnSpc>
                <a:spcPts val="42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a large modulus space with a 2048 bits when generating the RSA keys for SSH communication encryption.</a:t>
            </a:r>
          </a:p>
          <a:p>
            <a:pPr algn="just">
              <a:lnSpc>
                <a:spcPts val="42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Setting a password policy that restricts using a password length of min. size of 12 characters when configuring the network devices.</a:t>
            </a:r>
          </a:p>
          <a:p>
            <a:pPr algn="just">
              <a:lnSpc>
                <a:spcPts val="4201"/>
              </a:lnSpc>
            </a:pPr>
          </a:p>
          <a:p>
            <a:pPr algn="just" marL="647859" indent="-323929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Allowing VTY logins for two minutes if three failed login attempts occur within 60 seconds.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741" y="4234787"/>
            <a:ext cx="3988936" cy="3988936"/>
            <a:chOff x="0" y="0"/>
            <a:chExt cx="1354667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741" y="1569045"/>
            <a:ext cx="6654678" cy="6654678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665" t="0" r="-2466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453922" y="5297121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7161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672156" y="9875355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6741" y="4234787"/>
            <a:ext cx="3988936" cy="3988936"/>
            <a:chOff x="0" y="0"/>
            <a:chExt cx="1354667" cy="1354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945243" y="255320"/>
            <a:ext cx="7468289" cy="197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SECURITY MEASURES</a:t>
            </a:r>
          </a:p>
          <a:p>
            <a:pPr algn="l">
              <a:lnSpc>
                <a:spcPts val="773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137986" y="1833930"/>
            <a:ext cx="7455813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</a:t>
            </a: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Mitigating VLAN Hopping Attacks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57036" y="2648582"/>
            <a:ext cx="9619062" cy="691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Disable DTP (auto trunking) negotiations on non-trunking ports by using the switchport mode access interface configuration command.</a:t>
            </a:r>
          </a:p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Disable unused ports and put them in an unused VLAN.</a:t>
            </a:r>
          </a:p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Manually enable the trunk link on a trunking port by using the switchport mode trunk command.</a:t>
            </a:r>
          </a:p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Disable DTP (auto trunking) negotiations on trunking ports by using the switchport nonegotiate command.</a:t>
            </a:r>
          </a:p>
          <a:p>
            <a:pPr algn="l" marL="648113" indent="-324056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the native VLAN to a VLAN other than VLAN 1 by using the switchport trunk native vlan vlan_number command.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66741" y="1569045"/>
            <a:ext cx="6654678" cy="6654678"/>
            <a:chOff x="0" y="0"/>
            <a:chExt cx="14840029" cy="14840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4612B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65" t="0" r="-24665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410030" y="5316318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17324" y="6079368"/>
            <a:ext cx="1209456" cy="1238735"/>
          </a:xfrm>
          <a:custGeom>
            <a:avLst/>
            <a:gdLst/>
            <a:ahLst/>
            <a:cxnLst/>
            <a:rect r="r" b="b" t="t" l="l"/>
            <a:pathLst>
              <a:path h="1238735" w="1209456">
                <a:moveTo>
                  <a:pt x="0" y="0"/>
                </a:moveTo>
                <a:lnTo>
                  <a:pt x="1209456" y="0"/>
                </a:lnTo>
                <a:lnTo>
                  <a:pt x="1209456" y="1238736"/>
                </a:lnTo>
                <a:lnTo>
                  <a:pt x="0" y="1238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775781" y="344295"/>
            <a:ext cx="742699" cy="74269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935464" y="575872"/>
            <a:ext cx="423334" cy="25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b="true" sz="14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32168" y="5143500"/>
            <a:ext cx="3312174" cy="3312174"/>
          </a:xfrm>
          <a:custGeom>
            <a:avLst/>
            <a:gdLst/>
            <a:ahLst/>
            <a:cxnLst/>
            <a:rect r="r" b="b" t="t" l="l"/>
            <a:pathLst>
              <a:path h="3312174" w="3312174">
                <a:moveTo>
                  <a:pt x="0" y="0"/>
                </a:moveTo>
                <a:lnTo>
                  <a:pt x="3312174" y="0"/>
                </a:lnTo>
                <a:lnTo>
                  <a:pt x="3312174" y="3312174"/>
                </a:lnTo>
                <a:lnTo>
                  <a:pt x="0" y="331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32168" y="1542691"/>
            <a:ext cx="3312174" cy="3312174"/>
          </a:xfrm>
          <a:custGeom>
            <a:avLst/>
            <a:gdLst/>
            <a:ahLst/>
            <a:cxnLst/>
            <a:rect r="r" b="b" t="t" l="l"/>
            <a:pathLst>
              <a:path h="3312174" w="3312174">
                <a:moveTo>
                  <a:pt x="0" y="0"/>
                </a:moveTo>
                <a:lnTo>
                  <a:pt x="3312174" y="0"/>
                </a:lnTo>
                <a:lnTo>
                  <a:pt x="3312174" y="3312175"/>
                </a:lnTo>
                <a:lnTo>
                  <a:pt x="0" y="3312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3403" y="1542691"/>
            <a:ext cx="3312174" cy="3312174"/>
          </a:xfrm>
          <a:custGeom>
            <a:avLst/>
            <a:gdLst/>
            <a:ahLst/>
            <a:cxnLst/>
            <a:rect r="r" b="b" t="t" l="l"/>
            <a:pathLst>
              <a:path h="3312174" w="3312174">
                <a:moveTo>
                  <a:pt x="0" y="0"/>
                </a:moveTo>
                <a:lnTo>
                  <a:pt x="3312174" y="0"/>
                </a:lnTo>
                <a:lnTo>
                  <a:pt x="3312174" y="3312175"/>
                </a:lnTo>
                <a:lnTo>
                  <a:pt x="0" y="331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42405" y="5116966"/>
            <a:ext cx="3334170" cy="3327658"/>
          </a:xfrm>
          <a:custGeom>
            <a:avLst/>
            <a:gdLst/>
            <a:ahLst/>
            <a:cxnLst/>
            <a:rect r="r" b="b" t="t" l="l"/>
            <a:pathLst>
              <a:path h="3327658" w="3334170">
                <a:moveTo>
                  <a:pt x="0" y="0"/>
                </a:moveTo>
                <a:lnTo>
                  <a:pt x="3334171" y="0"/>
                </a:lnTo>
                <a:lnTo>
                  <a:pt x="3334171" y="3327659"/>
                </a:lnTo>
                <a:lnTo>
                  <a:pt x="0" y="3327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17" t="0" r="281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7898" y="2620125"/>
            <a:ext cx="9854271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Strong Password Policies: Encourage the use of complex, unique passwords.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Regular Software Updates: Ensure that all software, firmware, and devices are up-to-date.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Network Monitoring: Continuous monitoring of traffic to detect unusual activities.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Backup and Recovery Plan: Regularly backup critical data and have a disaster recovery strategy.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6445" y="1219021"/>
            <a:ext cx="761476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Best Practices for Network Security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171342"/>
            <a:ext cx="742699" cy="7426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672156" y="9875355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6955134"/>
            <a:ext cx="17259300" cy="3331866"/>
            <a:chOff x="0" y="0"/>
            <a:chExt cx="4545659" cy="8775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45659" cy="877529"/>
            </a:xfrm>
            <a:custGeom>
              <a:avLst/>
              <a:gdLst/>
              <a:ahLst/>
              <a:cxnLst/>
              <a:rect r="r" b="b" t="t" l="l"/>
              <a:pathLst>
                <a:path h="877529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877529"/>
                  </a:lnTo>
                  <a:lnTo>
                    <a:pt x="0" y="877529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45659" cy="915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941532" y="2488143"/>
            <a:ext cx="9145640" cy="6984983"/>
          </a:xfrm>
          <a:custGeom>
            <a:avLst/>
            <a:gdLst/>
            <a:ahLst/>
            <a:cxnLst/>
            <a:rect r="r" b="b" t="t" l="l"/>
            <a:pathLst>
              <a:path h="6984983" w="9145640">
                <a:moveTo>
                  <a:pt x="0" y="0"/>
                </a:moveTo>
                <a:lnTo>
                  <a:pt x="9145641" y="0"/>
                </a:lnTo>
                <a:lnTo>
                  <a:pt x="9145641" y="6984983"/>
                </a:lnTo>
                <a:lnTo>
                  <a:pt x="0" y="6984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153416" y="2705612"/>
            <a:ext cx="8706670" cy="4624806"/>
            <a:chOff x="0" y="0"/>
            <a:chExt cx="11608893" cy="616640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346" t="0" r="346" b="0"/>
            <a:stretch>
              <a:fillRect/>
            </a:stretch>
          </p:blipFill>
          <p:spPr>
            <a:xfrm flipH="false" flipV="false">
              <a:off x="0" y="0"/>
              <a:ext cx="11608893" cy="6166408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10205634" y="3877966"/>
            <a:ext cx="2617437" cy="2656070"/>
          </a:xfrm>
          <a:custGeom>
            <a:avLst/>
            <a:gdLst/>
            <a:ahLst/>
            <a:cxnLst/>
            <a:rect r="r" b="b" t="t" l="l"/>
            <a:pathLst>
              <a:path h="2656070" w="2617437">
                <a:moveTo>
                  <a:pt x="0" y="0"/>
                </a:moveTo>
                <a:lnTo>
                  <a:pt x="2617437" y="0"/>
                </a:lnTo>
                <a:lnTo>
                  <a:pt x="2617437" y="2656070"/>
                </a:lnTo>
                <a:lnTo>
                  <a:pt x="0" y="2656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34916" y="4551101"/>
            <a:ext cx="758874" cy="1028031"/>
          </a:xfrm>
          <a:custGeom>
            <a:avLst/>
            <a:gdLst/>
            <a:ahLst/>
            <a:cxnLst/>
            <a:rect r="r" b="b" t="t" l="l"/>
            <a:pathLst>
              <a:path h="1028031" w="758874">
                <a:moveTo>
                  <a:pt x="0" y="0"/>
                </a:moveTo>
                <a:lnTo>
                  <a:pt x="758873" y="0"/>
                </a:lnTo>
                <a:lnTo>
                  <a:pt x="758873" y="1028031"/>
                </a:lnTo>
                <a:lnTo>
                  <a:pt x="0" y="1028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77546" y="2308201"/>
            <a:ext cx="5073511" cy="400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02"/>
              </a:lnSpc>
            </a:pPr>
            <a:r>
              <a:rPr lang="en-US" sz="13279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  <a:p>
            <a:pPr algn="l">
              <a:lnSpc>
                <a:spcPts val="15802"/>
              </a:lnSpc>
            </a:pPr>
            <a:r>
              <a:rPr lang="en-US" sz="13279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72156" y="9875355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53569" y="1825960"/>
            <a:ext cx="3171754" cy="31717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8278" t="0" r="-1181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17714" y="1825960"/>
            <a:ext cx="3171754" cy="31717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353569" y="5289286"/>
            <a:ext cx="3171754" cy="317175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5954" t="0" r="-133566" b="0"/>
              </a:stretch>
            </a:blip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96607" y="5568179"/>
            <a:ext cx="2613967" cy="261396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28700" y="1265576"/>
            <a:ext cx="7235610" cy="113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1"/>
              </a:lnSpc>
            </a:pPr>
            <a:r>
              <a:rPr lang="en-US" sz="7488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TEAM MEMBERS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103428"/>
            <a:ext cx="7669814" cy="443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Saleh Adel Saleh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Nadeem Hamdy Mohamed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Mohamed Mabrouk Mohamed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Karim Hossam El-Deghidy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Omar Khalid El-Sayed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Omar Sherif Mahmoud</a:t>
            </a:r>
          </a:p>
          <a:p>
            <a:pPr algn="l">
              <a:lnSpc>
                <a:spcPts val="15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53569" y="1825960"/>
            <a:ext cx="3171754" cy="31717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8278" t="0" r="-1181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17714" y="1825960"/>
            <a:ext cx="3171754" cy="31717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353569" y="5289286"/>
            <a:ext cx="3171754" cy="317175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5954" t="0" r="-13356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17714" y="5289286"/>
            <a:ext cx="3171754" cy="3171754"/>
            <a:chOff x="0" y="0"/>
            <a:chExt cx="1077147" cy="10771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7147" cy="1077147"/>
            </a:xfrm>
            <a:custGeom>
              <a:avLst/>
              <a:gdLst/>
              <a:ahLst/>
              <a:cxnLst/>
              <a:rect r="r" b="b" t="t" l="l"/>
              <a:pathLst>
                <a:path h="1077147" w="1077147">
                  <a:moveTo>
                    <a:pt x="0" y="0"/>
                  </a:moveTo>
                  <a:lnTo>
                    <a:pt x="1077147" y="0"/>
                  </a:lnTo>
                  <a:lnTo>
                    <a:pt x="1077147" y="1077147"/>
                  </a:lnTo>
                  <a:lnTo>
                    <a:pt x="0" y="107714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77147" cy="1105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96607" y="5568179"/>
            <a:ext cx="2613967" cy="261396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75368" y="2172515"/>
            <a:ext cx="4485779" cy="70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4"/>
              </a:lnSpc>
            </a:pPr>
            <a:r>
              <a:rPr lang="en-US" sz="4642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MISSION CONTENT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69648" y="3335637"/>
            <a:ext cx="486477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Network Design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046855" y="3411837"/>
            <a:ext cx="597723" cy="59772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175368" y="3602158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69648" y="4921514"/>
            <a:ext cx="537188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Devices Configuration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046855" y="5048481"/>
            <a:ext cx="597723" cy="59772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175368" y="5238801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57744" y="6703206"/>
            <a:ext cx="599797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Security Implementation and Testing 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046855" y="6779406"/>
            <a:ext cx="649207" cy="597723"/>
            <a:chOff x="0" y="0"/>
            <a:chExt cx="882809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82809" cy="812800"/>
            </a:xfrm>
            <a:custGeom>
              <a:avLst/>
              <a:gdLst/>
              <a:ahLst/>
              <a:cxnLst/>
              <a:rect r="r" b="b" t="t" l="l"/>
              <a:pathLst>
                <a:path h="812800" w="882809">
                  <a:moveTo>
                    <a:pt x="0" y="0"/>
                  </a:moveTo>
                  <a:lnTo>
                    <a:pt x="882809" y="0"/>
                  </a:lnTo>
                  <a:lnTo>
                    <a:pt x="88280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8280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186437" y="6969652"/>
            <a:ext cx="370043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3471" y="2031713"/>
            <a:ext cx="832490" cy="533457"/>
            <a:chOff x="0" y="0"/>
            <a:chExt cx="1132041" cy="7254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2041" cy="725408"/>
            </a:xfrm>
            <a:custGeom>
              <a:avLst/>
              <a:gdLst/>
              <a:ahLst/>
              <a:cxnLst/>
              <a:rect r="r" b="b" t="t" l="l"/>
              <a:pathLst>
                <a:path h="725408" w="1132041">
                  <a:moveTo>
                    <a:pt x="0" y="0"/>
                  </a:moveTo>
                  <a:lnTo>
                    <a:pt x="1132041" y="0"/>
                  </a:lnTo>
                  <a:lnTo>
                    <a:pt x="1132041" y="725408"/>
                  </a:lnTo>
                  <a:lnTo>
                    <a:pt x="0" y="72540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32041" cy="763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96208" y="1711476"/>
            <a:ext cx="7996087" cy="8097303"/>
          </a:xfrm>
          <a:custGeom>
            <a:avLst/>
            <a:gdLst/>
            <a:ahLst/>
            <a:cxnLst/>
            <a:rect r="r" b="b" t="t" l="l"/>
            <a:pathLst>
              <a:path h="8097303" w="7996087">
                <a:moveTo>
                  <a:pt x="0" y="0"/>
                </a:moveTo>
                <a:lnTo>
                  <a:pt x="7996087" y="0"/>
                </a:lnTo>
                <a:lnTo>
                  <a:pt x="7996087" y="8097302"/>
                </a:lnTo>
                <a:lnTo>
                  <a:pt x="0" y="8097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4821" y="1038225"/>
            <a:ext cx="5292718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00">
                <a:solidFill>
                  <a:srgbClr val="29E2F9"/>
                </a:solidFill>
                <a:latin typeface="Anton"/>
                <a:ea typeface="Anton"/>
                <a:cs typeface="Anton"/>
                <a:sym typeface="Anton"/>
              </a:rPr>
              <a:t>NETWORK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7124" y="1955513"/>
            <a:ext cx="6645668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the Physical Layout</a:t>
            </a:r>
          </a:p>
          <a:p>
            <a:pPr algn="l">
              <a:lnSpc>
                <a:spcPts val="1540"/>
              </a:lnSpc>
            </a:pPr>
          </a:p>
          <a:p>
            <a:pPr algn="l">
              <a:lnSpc>
                <a:spcPts val="154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33419" y="2222033"/>
            <a:ext cx="782541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7987" y="2836891"/>
            <a:ext cx="9918348" cy="781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Router: Connect different network segments/VLANs.</a:t>
            </a:r>
          </a:p>
          <a:p>
            <a:pPr algn="l">
              <a:lnSpc>
                <a:spcPts val="3576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Switches: Connected with multiple devices within different segments/VLANs.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web server: a sever that hosts and delivers web traffic to users over the internet handling requests via protocols like HTTP/HTTPS.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database server: a server that provides database services to other computers or applications, enabling the storage, retrieval, and management of data. </a:t>
            </a:r>
          </a:p>
          <a:p>
            <a:pPr algn="l">
              <a:lnSpc>
                <a:spcPts val="357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0793" y="546065"/>
            <a:ext cx="16078507" cy="6250520"/>
          </a:xfrm>
          <a:custGeom>
            <a:avLst/>
            <a:gdLst/>
            <a:ahLst/>
            <a:cxnLst/>
            <a:rect r="r" b="b" t="t" l="l"/>
            <a:pathLst>
              <a:path h="6250520" w="16078507">
                <a:moveTo>
                  <a:pt x="0" y="0"/>
                </a:moveTo>
                <a:lnTo>
                  <a:pt x="16078507" y="0"/>
                </a:lnTo>
                <a:lnTo>
                  <a:pt x="16078507" y="6250519"/>
                </a:lnTo>
                <a:lnTo>
                  <a:pt x="0" y="6250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4147" y="7491663"/>
            <a:ext cx="16579706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main network consists of one router and 2 switches, Switch 1 contains 2 end devices in VLAN 10, 2 end devices in VLAN 20, and connects the  administrator’s device in vlan 99, As for switch 2, it contains 2 end devices in VLAN 10, 4 end devices and a database server in VLAN 20, and web server in VLAN 50.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8830" y="220945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1934096" y="2369754"/>
            <a:ext cx="5557703" cy="6382297"/>
            <a:chOff x="0" y="0"/>
            <a:chExt cx="707786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7786" cy="812800"/>
            </a:xfrm>
            <a:custGeom>
              <a:avLst/>
              <a:gdLst/>
              <a:ahLst/>
              <a:cxnLst/>
              <a:rect r="r" b="b" t="t" l="l"/>
              <a:pathLst>
                <a:path h="812800" w="707786">
                  <a:moveTo>
                    <a:pt x="0" y="0"/>
                  </a:moveTo>
                  <a:lnTo>
                    <a:pt x="707786" y="0"/>
                  </a:lnTo>
                  <a:lnTo>
                    <a:pt x="70778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60006" t="0" r="-4414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9594" y="1549310"/>
            <a:ext cx="486109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Network Segments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9594" y="2906601"/>
            <a:ext cx="10043991" cy="616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have four main VLANs which are: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10 (HR): For HR department devices.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20 (IT): For IT department devices.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50 (DMZ): Contains the web server and is accessible by every on the internet.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99 (Management): For managing the network device via SSH remote connection protocol.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VLAN 100 (Native): Changed the native VLAN to be VLAN 100 instead of the default VLAN 1.</a:t>
            </a:r>
          </a:p>
          <a:p>
            <a:pPr algn="l">
              <a:lnSpc>
                <a:spcPts val="3319"/>
              </a:lnSpc>
            </a:pPr>
          </a:p>
          <a:p>
            <a:pPr algn="l">
              <a:lnSpc>
                <a:spcPts val="33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90325" y="2199161"/>
            <a:ext cx="5868975" cy="6641257"/>
            <a:chOff x="0" y="0"/>
            <a:chExt cx="687201" cy="777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50585" t="0" r="-505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8235" y="3001960"/>
            <a:ext cx="8178132" cy="55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4367" indent="-352184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Basic Devices Settings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3355" y="3811298"/>
            <a:ext cx="6375063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Naming devices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Securing privileged access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Securing console line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Securing VTY lines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Encrypting passwords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a banner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Setting the time and date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53152" y="1564320"/>
            <a:ext cx="869084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- 1 (Initial Configuration)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23320" y="1951551"/>
            <a:ext cx="5868975" cy="6641257"/>
            <a:chOff x="0" y="0"/>
            <a:chExt cx="687201" cy="777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50585" t="0" r="-505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4247" y="1573726"/>
            <a:ext cx="108263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SSH For Remote Management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0673" y="2637901"/>
            <a:ext cx="9578977" cy="8209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1.Configuring a domain name for the device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2.Generating RSA keys and choosing the modulo</a:t>
            </a: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bit size to be 2048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3.Creating an SSH user with username and</a:t>
            </a:r>
          </a:p>
          <a:p>
            <a:pPr algn="l">
              <a:lnSpc>
                <a:spcPts val="4320"/>
              </a:lnSpc>
            </a:pPr>
            <a:r>
              <a:rPr lang="en-US" sz="30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password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56546" y="2695051"/>
            <a:ext cx="5868975" cy="6641257"/>
            <a:chOff x="0" y="0"/>
            <a:chExt cx="687201" cy="777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201" cy="777628"/>
            </a:xfrm>
            <a:custGeom>
              <a:avLst/>
              <a:gdLst/>
              <a:ahLst/>
              <a:cxnLst/>
              <a:rect r="r" b="b" t="t" l="l"/>
              <a:pathLst>
                <a:path h="777628" w="687201">
                  <a:moveTo>
                    <a:pt x="0" y="0"/>
                  </a:moveTo>
                  <a:lnTo>
                    <a:pt x="687201" y="0"/>
                  </a:lnTo>
                  <a:lnTo>
                    <a:pt x="687201" y="777628"/>
                  </a:lnTo>
                  <a:lnTo>
                    <a:pt x="0" y="777628"/>
                  </a:lnTo>
                  <a:close/>
                </a:path>
              </a:pathLst>
            </a:custGeom>
            <a:blipFill>
              <a:blip r:embed="rId6"/>
              <a:stretch>
                <a:fillRect l="-50585" t="0" r="-505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492295" y="9614276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2392" y="1723059"/>
            <a:ext cx="1097695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Configuring SSH For Remote Management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0617" y="4104685"/>
            <a:ext cx="9311493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4.Allowing VTY logins for two minutes if three           failed login attempts occur within 60 seconds.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5.Using SSH version 2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DAGUCQeiBIY</dc:identifier>
  <dcterms:modified xsi:type="dcterms:W3CDTF">2011-08-01T06:04:30Z</dcterms:modified>
  <cp:revision>1</cp:revision>
  <dc:title>Securing a Small Business Network</dc:title>
</cp:coreProperties>
</file>